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1" r:id="rId3"/>
    <p:sldId id="257" r:id="rId4"/>
    <p:sldId id="258" r:id="rId5"/>
    <p:sldId id="259" r:id="rId6"/>
    <p:sldId id="268" r:id="rId7"/>
    <p:sldId id="269" r:id="rId8"/>
    <p:sldId id="260" r:id="rId9"/>
    <p:sldId id="261" r:id="rId10"/>
    <p:sldId id="270" r:id="rId11"/>
    <p:sldId id="271" r:id="rId12"/>
    <p:sldId id="262" r:id="rId13"/>
    <p:sldId id="272" r:id="rId14"/>
    <p:sldId id="277" r:id="rId15"/>
    <p:sldId id="263" r:id="rId16"/>
    <p:sldId id="292" r:id="rId17"/>
    <p:sldId id="294" r:id="rId18"/>
    <p:sldId id="295" r:id="rId19"/>
    <p:sldId id="293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BC5F89-3E91-4A1F-97B3-90E02496EEE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43F9D9-350D-46AC-B513-E0B240CDDB6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mainbiology.blogspot.com/2017/10/cyanophyta-characteristic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nostoc+diagram&amp;sxsrf=ALeKk03JSA6DD23PwBdBquHgQiUY_C130A:1588900889802&amp;tbm=isch&amp;source=iu&amp;ictx=1&amp;fir=y50K5PIY_TnPWM:,mz1hUYzk5GOT6M,_&amp;vet=1&amp;usg=AI4_-kTJT6vlo5IzsePFBqTiAyL9zPxVWQ&amp;sa=X&amp;ved=2ahUKEwjztvqIjaPpAhWNzIUKHXvZBk0Q9QEwAXoECAgQKQ&amp;biw=1366&amp;bih=657#imgrc=Cqx_MJrrbFGCJ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study.pk/volvox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biologyboom.com/division-charophyta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discussion.com/algae/chara-occurrence-features-and-reproduction/4689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dn.biologydiscussion.com/wp-content/uploads/2016/08/clip_image002-140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discussion.com/algae/phaeophyceae-brown-algae-description-and-classification/4694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discussion.com/algae/ectocarpus-occurrence-features-and-reproduction/46968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weed.ie/uses_general/carrageenans.php" TargetMode="External"/><Relationship Id="rId2" Type="http://schemas.openxmlformats.org/officeDocument/2006/relationships/hyperlink" Target="http://www.seaweed.ie/uses_general/agar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gaebase.org/generadetail.lasso?genus_id=35097" TargetMode="External"/><Relationship Id="rId13" Type="http://schemas.openxmlformats.org/officeDocument/2006/relationships/hyperlink" Target="http://www.seaweed.ie/uses_general/agars.php" TargetMode="External"/><Relationship Id="rId3" Type="http://schemas.openxmlformats.org/officeDocument/2006/relationships/hyperlink" Target="http://www.seaweed.ie/nutrition/index.php" TargetMode="External"/><Relationship Id="rId7" Type="http://schemas.openxmlformats.org/officeDocument/2006/relationships/hyperlink" Target="http://www.algaebase.org/generadetail.lasso?genus_id=35125" TargetMode="External"/><Relationship Id="rId12" Type="http://schemas.openxmlformats.org/officeDocument/2006/relationships/hyperlink" Target="http://www.algaebase.org/generadetail.lasso?genus_id=33894" TargetMode="External"/><Relationship Id="rId2" Type="http://schemas.openxmlformats.org/officeDocument/2006/relationships/hyperlink" Target="http://www.seaweed.ie/uses_general/corallinealga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aweed.ie/descriptions/mastocarpus_stellatus.php" TargetMode="External"/><Relationship Id="rId11" Type="http://schemas.openxmlformats.org/officeDocument/2006/relationships/hyperlink" Target="http://www.algaebase.org/generadetail.lasso?genus_id=11" TargetMode="External"/><Relationship Id="rId5" Type="http://schemas.openxmlformats.org/officeDocument/2006/relationships/hyperlink" Target="http://www.seaweed.ie/descriptions/chondrus_crispus.php" TargetMode="External"/><Relationship Id="rId10" Type="http://schemas.openxmlformats.org/officeDocument/2006/relationships/hyperlink" Target="http://www.algaebase.org/generadetail.lasso?genus_id=14" TargetMode="External"/><Relationship Id="rId4" Type="http://schemas.openxmlformats.org/officeDocument/2006/relationships/hyperlink" Target="http://www.seaweed.ie/descriptions/palmaria_palmata.php" TargetMode="External"/><Relationship Id="rId9" Type="http://schemas.openxmlformats.org/officeDocument/2006/relationships/hyperlink" Target="http://www.seaweed.ie/uses_general/index.php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aweed.ie/algae/rhodophyta.ph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articlelibrary.com/reproduction/batrachospermaceae-the-occurrence-structure-and-reproduction-of-family/748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ALGAE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u="heavy" dirty="0" smtClean="0"/>
              <a:t>Class Teacher</a:t>
            </a:r>
            <a:endParaRPr lang="en-IN" dirty="0" smtClean="0"/>
          </a:p>
          <a:p>
            <a:pPr marL="0" indent="0">
              <a:buNone/>
            </a:pPr>
            <a:r>
              <a:rPr lang="en-IN" b="1" dirty="0" smtClean="0"/>
              <a:t>                   		          </a:t>
            </a:r>
            <a:r>
              <a:rPr lang="en-IN" sz="1600" b="1" dirty="0" err="1" smtClean="0"/>
              <a:t>Dr.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Hannan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Mukhtar</a:t>
            </a:r>
            <a:endParaRPr lang="en-IN" sz="1600" b="1" dirty="0" smtClean="0"/>
          </a:p>
          <a:p>
            <a:pPr marL="0" indent="0">
              <a:buNone/>
            </a:pPr>
            <a:r>
              <a:rPr lang="en-IN" sz="1600" b="1" dirty="0" smtClean="0"/>
              <a:t>				Assistant Professor </a:t>
            </a:r>
          </a:p>
          <a:p>
            <a:pPr marL="0" indent="0">
              <a:buNone/>
            </a:pPr>
            <a:r>
              <a:rPr lang="en-IN" sz="1600" b="1" dirty="0" smtClean="0"/>
              <a:t>				Department of Botany</a:t>
            </a:r>
          </a:p>
          <a:p>
            <a:pPr marL="0" indent="0">
              <a:buNone/>
            </a:pPr>
            <a:r>
              <a:rPr lang="en-IN" sz="1600" b="1" dirty="0" smtClean="0"/>
              <a:t>				Lahore College for Women University, Lahore Pakistan.</a:t>
            </a:r>
          </a:p>
          <a:p>
            <a:r>
              <a:rPr lang="en-IN" b="1" u="heavy" dirty="0" smtClean="0"/>
              <a:t>Course Description</a:t>
            </a:r>
          </a:p>
          <a:p>
            <a:pPr marL="1828800" lvl="4" indent="0">
              <a:buNone/>
            </a:pPr>
            <a:r>
              <a:rPr lang="en-IN" sz="1600" b="1" dirty="0" smtClean="0"/>
              <a:t>Course Title: 		DIVERSITY OF PLANTS </a:t>
            </a:r>
          </a:p>
          <a:p>
            <a:pPr marL="1828800" lvl="4" indent="0">
              <a:buNone/>
            </a:pPr>
            <a:r>
              <a:rPr lang="en-US" sz="1600" b="1" dirty="0" smtClean="0"/>
              <a:t>Course code:		Min/Bot-102 </a:t>
            </a:r>
          </a:p>
          <a:p>
            <a:pPr marL="1828800" lvl="4" indent="0">
              <a:buNone/>
            </a:pPr>
            <a:r>
              <a:rPr lang="en-US" sz="1600" b="1" dirty="0" smtClean="0"/>
              <a:t>Credit hours:		4 (3+1)</a:t>
            </a:r>
            <a:endParaRPr lang="en-IN" sz="1600" b="1" dirty="0" smtClean="0"/>
          </a:p>
          <a:p>
            <a:r>
              <a:rPr lang="en-IN" b="1" u="heavy" dirty="0" smtClean="0"/>
              <a:t>Class </a:t>
            </a:r>
          </a:p>
          <a:p>
            <a:pPr marL="1828800" lvl="4" indent="0">
              <a:buNone/>
            </a:pPr>
            <a:r>
              <a:rPr lang="en-IN" sz="1600" b="1" dirty="0" smtClean="0"/>
              <a:t>Course : 			BS I, 2</a:t>
            </a:r>
            <a:r>
              <a:rPr lang="en-IN" sz="1600" b="1" baseline="30000" dirty="0" smtClean="0"/>
              <a:t>nd</a:t>
            </a:r>
            <a:r>
              <a:rPr lang="en-IN" sz="1600" b="1" dirty="0" smtClean="0"/>
              <a:t> Semester</a:t>
            </a:r>
          </a:p>
          <a:p>
            <a:pPr marL="1828800" lvl="4" indent="0">
              <a:buNone/>
            </a:pPr>
            <a:r>
              <a:rPr lang="en-US" sz="1600" b="1" dirty="0" smtClean="0"/>
              <a:t>Major:			Zoology</a:t>
            </a:r>
          </a:p>
          <a:p>
            <a:pPr marL="1828800" lvl="4" indent="0">
              <a:buNone/>
            </a:pPr>
            <a:r>
              <a:rPr lang="en-US" sz="1600" b="1" dirty="0" smtClean="0"/>
              <a:t>Minor course:		Botany</a:t>
            </a:r>
            <a:endParaRPr lang="en-IN" sz="1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4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importance</a:t>
            </a:r>
          </a:p>
          <a:p>
            <a:r>
              <a:rPr lang="en-US" dirty="0" err="1" smtClean="0"/>
              <a:t>Nitrogenfixation</a:t>
            </a:r>
            <a:endParaRPr lang="en-US" dirty="0" smtClean="0"/>
          </a:p>
          <a:p>
            <a:r>
              <a:rPr lang="en-US" dirty="0">
                <a:hlinkClick r:id="rId2"/>
              </a:rPr>
              <a:t>http://domainbiology.blogspot.com/2017/10/cyanophyta-characteristics.html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1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4416555"/>
            <a:ext cx="3500794" cy="1171768"/>
          </a:xfrm>
        </p:spPr>
        <p:txBody>
          <a:bodyPr/>
          <a:lstStyle/>
          <a:p>
            <a:r>
              <a:rPr lang="en-US" dirty="0" smtClean="0"/>
              <a:t>NOSTOC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"/>
            <a:ext cx="2837898" cy="3534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596" y="3124199"/>
            <a:ext cx="3577859" cy="2979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41" y="228600"/>
            <a:ext cx="3285027" cy="232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17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4800600"/>
            <a:ext cx="3276600" cy="7145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NOSTOC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406908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err="1"/>
              <a:t>Thalli</a:t>
            </a:r>
            <a:r>
              <a:rPr lang="en-US" dirty="0"/>
              <a:t> are present in the form of colony.</a:t>
            </a:r>
          </a:p>
          <a:p>
            <a:pPr fontAlgn="base"/>
            <a:r>
              <a:rPr lang="en-US" dirty="0" smtClean="0"/>
              <a:t>Ball </a:t>
            </a:r>
            <a:r>
              <a:rPr lang="en-US" dirty="0"/>
              <a:t>like colony is enveloped by a gelatinous sheath </a:t>
            </a:r>
            <a:endParaRPr lang="en-US" dirty="0" smtClean="0"/>
          </a:p>
          <a:p>
            <a:pPr fontAlgn="base"/>
            <a:r>
              <a:rPr lang="en-US" dirty="0"/>
              <a:t>Balls are greenish to bluish-green in </a:t>
            </a:r>
            <a:r>
              <a:rPr lang="en-US" dirty="0" err="1"/>
              <a:t>colour</a:t>
            </a:r>
            <a:r>
              <a:rPr lang="en-US" dirty="0" smtClean="0"/>
              <a:t>.</a:t>
            </a:r>
            <a:endParaRPr lang="en-US" cap="all" dirty="0"/>
          </a:p>
          <a:p>
            <a:pPr fontAlgn="base"/>
            <a:r>
              <a:rPr lang="en-US" dirty="0"/>
              <a:t>4. Each colony contains thousands of straight or twisted filaments or </a:t>
            </a:r>
            <a:r>
              <a:rPr lang="en-US" dirty="0" err="1"/>
              <a:t>trichomes</a:t>
            </a:r>
            <a:r>
              <a:rPr lang="en-US" dirty="0"/>
              <a:t> (Fig. 57).</a:t>
            </a:r>
          </a:p>
          <a:p>
            <a:pPr fontAlgn="base"/>
            <a:r>
              <a:rPr lang="en-US" dirty="0"/>
              <a:t>5. Each </a:t>
            </a:r>
            <a:r>
              <a:rPr lang="en-US" dirty="0" err="1" smtClean="0"/>
              <a:t>trichome</a:t>
            </a:r>
            <a:r>
              <a:rPr lang="en-US" dirty="0" smtClean="0"/>
              <a:t> </a:t>
            </a:r>
            <a:r>
              <a:rPr lang="en-US" dirty="0"/>
              <a:t>is surrounded by its individual sheath </a:t>
            </a:r>
            <a:r>
              <a:rPr lang="en-US" dirty="0" smtClean="0"/>
              <a:t>and is </a:t>
            </a:r>
            <a:r>
              <a:rPr lang="en-US" dirty="0"/>
              <a:t>called the filament.</a:t>
            </a:r>
          </a:p>
          <a:p>
            <a:pPr fontAlgn="base"/>
            <a:r>
              <a:rPr lang="en-US" dirty="0"/>
              <a:t>6. A </a:t>
            </a:r>
            <a:r>
              <a:rPr lang="en-US" dirty="0" err="1"/>
              <a:t>trichome</a:t>
            </a:r>
            <a:r>
              <a:rPr lang="en-US" dirty="0"/>
              <a:t> is contorted and consists of many cells arranged in a beaded manner (Fig. 58).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05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. Each cell is somewhat cylindrical or spherical in shape.</a:t>
            </a:r>
          </a:p>
          <a:p>
            <a:pPr fontAlgn="base"/>
            <a:r>
              <a:rPr lang="en-US" dirty="0"/>
              <a:t>8. In filaments there are present some large, spherical or cylindrical, </a:t>
            </a:r>
            <a:r>
              <a:rPr lang="en-US" dirty="0" err="1"/>
              <a:t>colourless</a:t>
            </a:r>
            <a:r>
              <a:rPr lang="en-US" dirty="0"/>
              <a:t> empty cells called hetero cysts.</a:t>
            </a:r>
          </a:p>
          <a:p>
            <a:pPr fontAlgn="base"/>
            <a:r>
              <a:rPr lang="en-US" dirty="0"/>
              <a:t>9. </a:t>
            </a:r>
            <a:r>
              <a:rPr lang="en-US" dirty="0" err="1"/>
              <a:t>Heterocysts</a:t>
            </a:r>
            <a:r>
              <a:rPr lang="en-US" dirty="0"/>
              <a:t> are generally intercalary but in the young condition, they may be terminal.</a:t>
            </a:r>
          </a:p>
          <a:p>
            <a:pPr fontAlgn="base"/>
            <a:r>
              <a:rPr lang="en-US" dirty="0"/>
              <a:t>10. Two polar nodules are present in each </a:t>
            </a:r>
            <a:r>
              <a:rPr lang="en-US" dirty="0" err="1"/>
              <a:t>heterocvst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61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Some cells of the filament become enlarged and filled with the food material. These thick-walled cells are called </a:t>
            </a:r>
            <a:r>
              <a:rPr lang="en-US" dirty="0" err="1"/>
              <a:t>akinetes</a:t>
            </a:r>
            <a:r>
              <a:rPr lang="en-US" dirty="0"/>
              <a:t>. </a:t>
            </a:r>
            <a:r>
              <a:rPr lang="en-US" dirty="0" err="1"/>
              <a:t>Akinetes</a:t>
            </a:r>
            <a:r>
              <a:rPr lang="en-US" dirty="0"/>
              <a:t> are generally present in chain.</a:t>
            </a:r>
          </a:p>
          <a:p>
            <a:pPr fontAlgn="base"/>
            <a:r>
              <a:rPr lang="en-US" cap="all" dirty="0"/>
              <a:t>ADVERTISEMENTS:</a:t>
            </a:r>
          </a:p>
          <a:p>
            <a:pPr fontAlgn="base"/>
            <a:r>
              <a:rPr lang="en-US" b="1" dirty="0"/>
              <a:t>A Single Cell:</a:t>
            </a:r>
            <a:endParaRPr lang="en-US" dirty="0"/>
          </a:p>
          <a:p>
            <a:pPr fontAlgn="base"/>
            <a:r>
              <a:rPr lang="en-US" dirty="0"/>
              <a:t>1. Each cell is surrounded by a cellulose cell wall (Fig. 59A).</a:t>
            </a:r>
          </a:p>
          <a:p>
            <a:pPr fontAlgn="base"/>
            <a:r>
              <a:rPr lang="en-US" dirty="0"/>
              <a:t>2. Protoplast shows the typical </a:t>
            </a:r>
            <a:r>
              <a:rPr lang="en-US" dirty="0" err="1"/>
              <a:t>Myxophycean</a:t>
            </a:r>
            <a:r>
              <a:rPr lang="en-US" dirty="0"/>
              <a:t> structure, i.e., inner </a:t>
            </a:r>
            <a:r>
              <a:rPr lang="en-US" dirty="0" err="1"/>
              <a:t>colourless</a:t>
            </a:r>
            <a:r>
              <a:rPr lang="en-US" dirty="0"/>
              <a:t> </a:t>
            </a:r>
            <a:r>
              <a:rPr lang="en-US" dirty="0" err="1"/>
              <a:t>centroplasm</a:t>
            </a:r>
            <a:r>
              <a:rPr lang="en-US" dirty="0"/>
              <a:t> and outer pigmented </a:t>
            </a:r>
            <a:r>
              <a:rPr lang="en-US" dirty="0" err="1"/>
              <a:t>chromoplasm</a:t>
            </a:r>
            <a:r>
              <a:rPr lang="en-US" dirty="0"/>
              <a:t>. In the </a:t>
            </a:r>
            <a:r>
              <a:rPr lang="en-US" dirty="0" err="1"/>
              <a:t>chromoplasm</a:t>
            </a:r>
            <a:r>
              <a:rPr lang="en-US" dirty="0"/>
              <a:t> are present pigments, </a:t>
            </a:r>
            <a:r>
              <a:rPr lang="en-US" dirty="0" err="1"/>
              <a:t>proteinaceous</a:t>
            </a:r>
            <a:r>
              <a:rPr lang="en-US" dirty="0"/>
              <a:t> </a:t>
            </a:r>
            <a:r>
              <a:rPr lang="en-US" dirty="0" err="1"/>
              <a:t>cyanophycin</a:t>
            </a:r>
            <a:r>
              <a:rPr lang="en-US" dirty="0"/>
              <a:t> granules and </a:t>
            </a:r>
            <a:r>
              <a:rPr lang="en-US" dirty="0" err="1"/>
              <a:t>cyanophycin</a:t>
            </a:r>
            <a:r>
              <a:rPr lang="en-US" dirty="0"/>
              <a:t> starch granules while in the </a:t>
            </a:r>
            <a:r>
              <a:rPr lang="en-US" dirty="0" err="1"/>
              <a:t>centroplasm</a:t>
            </a:r>
            <a:r>
              <a:rPr lang="en-US"/>
              <a:t> is present the incipient nucleus.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92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LINKS/URLS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ww.google.com/search?q=nostoc+diagram&amp;sxsrf=ALeKk03JSA6DD23PwBdBquHgQiUY_C130A:1588900889802&amp;tbm=isch&amp;source=iu&amp;ictx=1&amp;fir=y50K5PIY_TnPWM%253A%252Cmz1hUYzk5GOT6M%252C_&amp;vet=1&amp;usg=AI4_-kTJT6vlo5IzsePFBqTiAyL9zPxVWQ&amp;sa=X&amp;ved=2ahUKEwjztvqIjaPpAhWNzIUKHXvZBk0Q9QEwAXoECAgQKQ&amp;biw=1366&amp;bih=657#imgrc=Cqx_MJrrbFGCJ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5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chlorophyta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err="1" smtClean="0"/>
              <a:t>chracters</a:t>
            </a:r>
            <a:endParaRPr lang="en-US" dirty="0" smtClean="0"/>
          </a:p>
          <a:p>
            <a:r>
              <a:rPr lang="en-US" dirty="0" smtClean="0"/>
              <a:t>https://www.youtube.com/watch?v=hKbZVZ7WPFk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2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VolVox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https://istudy.pk/volvox/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4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Charophyta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https://biologyboom.com/division-charophyta/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63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http://www.biologydiscussion.com/algae/chara-occurrence-features-and-reproduction/46890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9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characters of Algae</a:t>
            </a:r>
          </a:p>
          <a:p>
            <a:r>
              <a:rPr lang="en-US" dirty="0" smtClean="0"/>
              <a:t>https://www.easybiologyclass.com/algae-general-characters-ppt/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33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Phaeophyta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err="1" smtClean="0"/>
              <a:t>chracteristics</a:t>
            </a:r>
            <a:endParaRPr lang="en-US" dirty="0" smtClean="0"/>
          </a:p>
          <a:p>
            <a:r>
              <a:rPr lang="en-US" sz="2000" dirty="0"/>
              <a:t>It is a large group of algae consisting of 240 genera and over 1,500 </a:t>
            </a:r>
            <a:r>
              <a:rPr lang="en-US" sz="2000" dirty="0" smtClean="0"/>
              <a:t>species. </a:t>
            </a:r>
            <a:r>
              <a:rPr lang="en-US" sz="2000" dirty="0"/>
              <a:t>They are commonly known as brown algae, due to the presence of a golden brown xanthophyll pigment, </a:t>
            </a:r>
            <a:r>
              <a:rPr lang="en-US" sz="2000" dirty="0" err="1"/>
              <a:t>fucoxanthin</a:t>
            </a:r>
            <a:r>
              <a:rPr lang="en-US" sz="2000" dirty="0"/>
              <a:t> (C</a:t>
            </a:r>
            <a:r>
              <a:rPr lang="en-US" sz="2000" baseline="-25000" dirty="0"/>
              <a:t>40</a:t>
            </a:r>
            <a:r>
              <a:rPr lang="en-US" sz="2000" dirty="0"/>
              <a:t>H</a:t>
            </a:r>
            <a:r>
              <a:rPr lang="en-US" sz="2000" baseline="-25000" dirty="0"/>
              <a:t>54</a:t>
            </a:r>
            <a:r>
              <a:rPr lang="en-US" sz="2000" dirty="0"/>
              <a:t>O</a:t>
            </a:r>
            <a:r>
              <a:rPr lang="en-US" sz="2000" baseline="-25000" dirty="0"/>
              <a:t>6</a:t>
            </a:r>
            <a:r>
              <a:rPr lang="en-US" sz="2000" dirty="0"/>
              <a:t>) in </a:t>
            </a:r>
            <a:r>
              <a:rPr lang="en-US" sz="2000" dirty="0" smtClean="0"/>
              <a:t>the </a:t>
            </a:r>
            <a:r>
              <a:rPr lang="en-US" sz="2000" dirty="0" err="1"/>
              <a:t>chromatophores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About 99.7% members are marine and a few grow in fresh </a:t>
            </a:r>
            <a:r>
              <a:rPr lang="en-US" sz="2000" dirty="0" smtClean="0"/>
              <a:t>water</a:t>
            </a:r>
          </a:p>
          <a:p>
            <a:r>
              <a:rPr lang="en-US" sz="2000" dirty="0"/>
              <a:t>Plant body is immobile, multicellular and highly differentiated both externally and internally. [Unicellular, colonial (motile and non-motile) and </a:t>
            </a:r>
            <a:r>
              <a:rPr lang="en-US" sz="2000" dirty="0" err="1"/>
              <a:t>unbranched</a:t>
            </a:r>
            <a:r>
              <a:rPr lang="en-US" sz="2000" dirty="0"/>
              <a:t> filamentous forms are completely </a:t>
            </a:r>
            <a:r>
              <a:rPr lang="en-US" sz="2000" dirty="0" smtClean="0"/>
              <a:t>absent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91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200" dirty="0"/>
              <a:t>They range from simple microscopic </a:t>
            </a:r>
            <a:r>
              <a:rPr lang="en-US" sz="2200" dirty="0" err="1"/>
              <a:t>heterotrichous</a:t>
            </a:r>
            <a:r>
              <a:rPr lang="en-US" sz="2200" dirty="0"/>
              <a:t> filament (</a:t>
            </a:r>
            <a:r>
              <a:rPr lang="en-US" sz="2200" dirty="0" err="1"/>
              <a:t>Ectocarpus</a:t>
            </a:r>
            <a:r>
              <a:rPr lang="en-US" sz="2200" dirty="0"/>
              <a:t>) to largest alga (</a:t>
            </a:r>
            <a:r>
              <a:rPr lang="en-US" sz="2200" dirty="0" err="1"/>
              <a:t>Macrocystis</a:t>
            </a:r>
            <a:r>
              <a:rPr lang="en-US" sz="2200" dirty="0"/>
              <a:t> </a:t>
            </a:r>
            <a:r>
              <a:rPr lang="en-US" sz="2200" dirty="0" err="1"/>
              <a:t>pyrifera</a:t>
            </a:r>
            <a:r>
              <a:rPr lang="en-US" sz="2200" dirty="0"/>
              <a:t>), which attains a length of 60-90 meters. (The largest forms are known as kelps or rockweeds. </a:t>
            </a:r>
            <a:r>
              <a:rPr lang="en-US" sz="2200" dirty="0" err="1"/>
              <a:t>Lessonia</a:t>
            </a:r>
            <a:r>
              <a:rPr lang="en-US" sz="2200" dirty="0"/>
              <a:t> </a:t>
            </a:r>
            <a:r>
              <a:rPr lang="en-US" sz="2200" dirty="0" err="1"/>
              <a:t>davicans</a:t>
            </a:r>
            <a:r>
              <a:rPr lang="en-US" sz="2200" dirty="0"/>
              <a:t> </a:t>
            </a:r>
            <a:r>
              <a:rPr lang="en-US" sz="2200" dirty="0" err="1"/>
              <a:t>reachs</a:t>
            </a:r>
            <a:r>
              <a:rPr lang="en-US" sz="2200" dirty="0"/>
              <a:t> a length of 4 meters and looks like a miniature tree. </a:t>
            </a:r>
            <a:r>
              <a:rPr lang="en-US" sz="2200" dirty="0" err="1"/>
              <a:t>Nereocystis</a:t>
            </a:r>
            <a:r>
              <a:rPr lang="en-US" sz="2200" dirty="0"/>
              <a:t> </a:t>
            </a:r>
            <a:r>
              <a:rPr lang="en-US" sz="2200" dirty="0" err="1"/>
              <a:t>luelkeana</a:t>
            </a:r>
            <a:r>
              <a:rPr lang="en-US" sz="2200" dirty="0"/>
              <a:t>, the bladder kelp which attains a length of 25-30 meters. </a:t>
            </a:r>
            <a:r>
              <a:rPr lang="en-US" sz="2200" dirty="0" err="1"/>
              <a:t>Postelsia</a:t>
            </a:r>
            <a:r>
              <a:rPr lang="en-US" sz="2200" dirty="0"/>
              <a:t> </a:t>
            </a:r>
            <a:r>
              <a:rPr lang="en-US" sz="2200" dirty="0" err="1"/>
              <a:t>palmae</a:t>
            </a:r>
            <a:r>
              <a:rPr lang="en-US" sz="2200" dirty="0"/>
              <a:t>- </a:t>
            </a:r>
            <a:r>
              <a:rPr lang="en-US" sz="2200" dirty="0" err="1"/>
              <a:t>formis</a:t>
            </a:r>
            <a:r>
              <a:rPr lang="en-US" sz="2200" dirty="0"/>
              <a:t> appears like a palm tree and com­monly known as Sea Palm) (Fig. 3.109).</a:t>
            </a:r>
          </a:p>
          <a:p>
            <a:r>
              <a:rPr lang="en-US" b="1" dirty="0">
                <a:hlinkClick r:id="rId2"/>
              </a:rPr>
              <a:t/>
            </a:r>
            <a:br>
              <a:rPr lang="en-US" b="1" dirty="0">
                <a:hlinkClick r:id="rId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60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017" y="1447800"/>
            <a:ext cx="401551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917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 </a:t>
            </a:r>
            <a:r>
              <a:rPr lang="en-US" sz="2000" dirty="0"/>
              <a:t>Commonly the plant body is differentiated into hold fast, a short or elongated stipe and an expanded blade. The blade performs photosynthesis and bears reproductive struc­tures. Many species remain afloat by </a:t>
            </a:r>
            <a:r>
              <a:rPr lang="en-US" sz="2000" dirty="0" smtClean="0"/>
              <a:t>having </a:t>
            </a:r>
            <a:r>
              <a:rPr lang="en-US" sz="2000" dirty="0"/>
              <a:t>air bladders</a:t>
            </a:r>
            <a:r>
              <a:rPr lang="en-US" dirty="0" smtClean="0"/>
              <a:t>.</a:t>
            </a:r>
          </a:p>
          <a:p>
            <a:pPr algn="just"/>
            <a:r>
              <a:rPr lang="en-US" sz="2000" dirty="0"/>
              <a:t>The photosynthetic pigments include chlorophyll a, chlorophyll c, </a:t>
            </a:r>
            <a:r>
              <a:rPr lang="el-GR" sz="2000" dirty="0"/>
              <a:t>β-</a:t>
            </a:r>
            <a:r>
              <a:rPr lang="en-US" sz="2000" dirty="0"/>
              <a:t>carotene and </a:t>
            </a:r>
            <a:r>
              <a:rPr lang="en-US" sz="2000" dirty="0" err="1"/>
              <a:t>xanthophylls</a:t>
            </a:r>
            <a:r>
              <a:rPr lang="en-US" sz="2000" dirty="0"/>
              <a:t> like lutein, </a:t>
            </a:r>
            <a:r>
              <a:rPr lang="en-US" sz="2000" dirty="0" err="1"/>
              <a:t>fucoxanthin</a:t>
            </a:r>
            <a:r>
              <a:rPr lang="en-US" sz="2000" dirty="0"/>
              <a:t>, </a:t>
            </a:r>
            <a:r>
              <a:rPr lang="en-US" sz="2000" dirty="0" err="1"/>
              <a:t>flavoxanthin</a:t>
            </a:r>
            <a:r>
              <a:rPr lang="en-US" sz="2000" dirty="0"/>
              <a:t> and </a:t>
            </a:r>
            <a:r>
              <a:rPr lang="en-US" sz="2000" dirty="0" err="1"/>
              <a:t>violaxanthin</a:t>
            </a:r>
            <a:r>
              <a:rPr lang="en-US" sz="2000" dirty="0"/>
              <a:t>. The </a:t>
            </a:r>
            <a:r>
              <a:rPr lang="en-US" sz="2000" dirty="0" err="1"/>
              <a:t>fucoxan­thin</a:t>
            </a:r>
            <a:r>
              <a:rPr lang="en-US" sz="2000" dirty="0"/>
              <a:t> is however present sufficiently which partially mask the chlorophyll and carotenoid, thereby giving the characteristic brown </a:t>
            </a:r>
            <a:r>
              <a:rPr lang="en-US" sz="2000" dirty="0" err="1"/>
              <a:t>colouration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2171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/>
              <a:t> </a:t>
            </a:r>
            <a:r>
              <a:rPr lang="en-US" sz="2200" dirty="0"/>
              <a:t>The growth of the plant body may be apical (</a:t>
            </a:r>
            <a:r>
              <a:rPr lang="en-US" sz="2200" dirty="0" err="1"/>
              <a:t>Fucales</a:t>
            </a:r>
            <a:r>
              <a:rPr lang="en-US" sz="2200" dirty="0"/>
              <a:t>, </a:t>
            </a:r>
            <a:r>
              <a:rPr lang="en-US" sz="2200" dirty="0" err="1"/>
              <a:t>Dictyotales</a:t>
            </a:r>
            <a:r>
              <a:rPr lang="en-US" sz="2200" dirty="0"/>
              <a:t>), intercalary (</a:t>
            </a:r>
            <a:r>
              <a:rPr lang="en-US" sz="2200" dirty="0" err="1"/>
              <a:t>Laminariales</a:t>
            </a:r>
            <a:r>
              <a:rPr lang="en-US" sz="2200" dirty="0"/>
              <a:t>) or </a:t>
            </a:r>
            <a:r>
              <a:rPr lang="en-US" sz="2200" dirty="0" err="1"/>
              <a:t>trichothallic</a:t>
            </a:r>
            <a:r>
              <a:rPr lang="en-US" sz="2200" dirty="0"/>
              <a:t> (</a:t>
            </a:r>
            <a:r>
              <a:rPr lang="en-US" sz="2200" dirty="0" err="1"/>
              <a:t>Ectocarpales</a:t>
            </a:r>
            <a:r>
              <a:rPr lang="en-US" sz="2200" dirty="0"/>
              <a:t>).</a:t>
            </a:r>
          </a:p>
          <a:p>
            <a:pPr algn="just" fontAlgn="base"/>
            <a:r>
              <a:rPr lang="en-US" sz="2200" dirty="0"/>
              <a:t>6. The cell wall is differentiated into outer and inner layers. The outer mucilaginous layer has </a:t>
            </a:r>
            <a:r>
              <a:rPr lang="en-US" sz="2200" dirty="0" err="1"/>
              <a:t>fucinic</a:t>
            </a:r>
            <a:r>
              <a:rPr lang="en-US" sz="2200" dirty="0"/>
              <a:t> and </a:t>
            </a:r>
            <a:r>
              <a:rPr lang="en-US" sz="2200" dirty="0" err="1"/>
              <a:t>alginic</a:t>
            </a:r>
            <a:r>
              <a:rPr lang="en-US" sz="2200" dirty="0"/>
              <a:t> acid, but the inner layer is mainly cellulosic. [The </a:t>
            </a:r>
            <a:r>
              <a:rPr lang="en-US" sz="2200" dirty="0" err="1"/>
              <a:t>alginic</a:t>
            </a:r>
            <a:r>
              <a:rPr lang="en-US" sz="2200" dirty="0"/>
              <a:t> acid is used to manufacture artificial silk and adhe­sive, obtained commercially from </a:t>
            </a:r>
            <a:r>
              <a:rPr lang="en-US" sz="2200" dirty="0" err="1"/>
              <a:t>Sargassum</a:t>
            </a:r>
            <a:r>
              <a:rPr lang="en-US" sz="2200" dirty="0"/>
              <a:t>, </a:t>
            </a:r>
            <a:r>
              <a:rPr lang="en-US" sz="2200" dirty="0" err="1"/>
              <a:t>Laminaria</a:t>
            </a:r>
            <a:r>
              <a:rPr lang="en-US" sz="2200" dirty="0"/>
              <a:t> </a:t>
            </a:r>
            <a:r>
              <a:rPr lang="en-US" sz="2200" dirty="0" err="1"/>
              <a:t>etc</a:t>
            </a:r>
            <a:r>
              <a:rPr lang="en-US" sz="2200" dirty="0"/>
              <a:t>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90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000" dirty="0"/>
              <a:t>The cells usually have many small vesicles and white granules. The granules are called </a:t>
            </a:r>
            <a:r>
              <a:rPr lang="en-US" sz="2000" dirty="0" err="1"/>
              <a:t>fucosan</a:t>
            </a:r>
            <a:r>
              <a:rPr lang="en-US" sz="2000" dirty="0"/>
              <a:t> vesicles.</a:t>
            </a:r>
          </a:p>
          <a:p>
            <a:pPr fontAlgn="base"/>
            <a:r>
              <a:rPr lang="en-US" sz="2000" dirty="0" smtClean="0"/>
              <a:t> </a:t>
            </a:r>
            <a:r>
              <a:rPr lang="en-US" sz="2000" dirty="0" err="1"/>
              <a:t>Pyrenoides</a:t>
            </a:r>
            <a:r>
              <a:rPr lang="en-US" sz="2000" dirty="0"/>
              <a:t> are usually absent, but, if pre­sent, is of single stalk type.</a:t>
            </a:r>
          </a:p>
          <a:p>
            <a:pPr fontAlgn="base"/>
            <a:r>
              <a:rPr lang="en-US" sz="2000" dirty="0" smtClean="0"/>
              <a:t> </a:t>
            </a:r>
            <a:r>
              <a:rPr lang="en-US" sz="2000" dirty="0"/>
              <a:t>Motile structures (zoospores and gametes) have two laterally inserted unequal flagella, of which larger one is tinsel or </a:t>
            </a:r>
            <a:r>
              <a:rPr lang="en-US" sz="2000" dirty="0" err="1"/>
              <a:t>pantonema</a:t>
            </a:r>
            <a:r>
              <a:rPr lang="en-US" sz="2000" dirty="0"/>
              <a:t>- tic and the smaller one is whiplash or </a:t>
            </a:r>
            <a:r>
              <a:rPr lang="en-US" sz="2000" dirty="0" err="1"/>
              <a:t>acronematic</a:t>
            </a:r>
            <a:r>
              <a:rPr lang="en-US" sz="2000" dirty="0"/>
              <a:t> type.</a:t>
            </a:r>
          </a:p>
          <a:p>
            <a:pPr fontAlgn="base"/>
            <a:r>
              <a:rPr lang="en-US" sz="2000" dirty="0" smtClean="0"/>
              <a:t> </a:t>
            </a:r>
            <a:r>
              <a:rPr lang="en-US" sz="2000" dirty="0"/>
              <a:t>The reserve foods are commonly </a:t>
            </a:r>
            <a:r>
              <a:rPr lang="en-US" sz="2000" dirty="0" err="1"/>
              <a:t>laminarin</a:t>
            </a:r>
            <a:r>
              <a:rPr lang="en-US" sz="2000" dirty="0"/>
              <a:t> and </a:t>
            </a:r>
            <a:r>
              <a:rPr lang="en-US" sz="2000" dirty="0" err="1"/>
              <a:t>mannitol</a:t>
            </a:r>
            <a:r>
              <a:rPr lang="en-US" sz="2000" dirty="0"/>
              <a:t>. Sucrose and glycerol are also present in some members.</a:t>
            </a:r>
          </a:p>
          <a:p>
            <a:pPr fontAlgn="base"/>
            <a:r>
              <a:rPr lang="en-US" sz="2000" dirty="0" smtClean="0"/>
              <a:t> </a:t>
            </a:r>
            <a:r>
              <a:rPr lang="en-US" sz="2000" dirty="0"/>
              <a:t>They reproduce by all the three means: vegetative, asexual and sexual.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9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en-US" sz="2600" dirty="0"/>
              <a:t>Vegetative reproduction takes place by fragmentation. Special reproductive bran­ches, the </a:t>
            </a:r>
            <a:r>
              <a:rPr lang="en-US" sz="2600" dirty="0" err="1"/>
              <a:t>propagules</a:t>
            </a:r>
            <a:r>
              <a:rPr lang="en-US" sz="2600" dirty="0"/>
              <a:t>, are developed in some members of </a:t>
            </a:r>
            <a:r>
              <a:rPr lang="en-US" sz="2600" dirty="0" err="1"/>
              <a:t>Sphacelariales</a:t>
            </a:r>
            <a:r>
              <a:rPr lang="en-US" sz="2600" dirty="0"/>
              <a:t>; those develop to new plants after detachment.</a:t>
            </a:r>
          </a:p>
          <a:p>
            <a:pPr algn="just" fontAlgn="base"/>
            <a:r>
              <a:rPr lang="en-US" sz="2600" dirty="0"/>
              <a:t>b. Asexual reproduction takes place by zoospores except </a:t>
            </a:r>
            <a:r>
              <a:rPr lang="en-US" sz="2600" dirty="0" err="1"/>
              <a:t>Tilopteridales</a:t>
            </a:r>
            <a:r>
              <a:rPr lang="en-US" sz="2600" dirty="0"/>
              <a:t>, </a:t>
            </a:r>
            <a:r>
              <a:rPr lang="en-US" sz="2600" dirty="0" err="1"/>
              <a:t>Dictyotales</a:t>
            </a:r>
            <a:r>
              <a:rPr lang="en-US" sz="2600" dirty="0"/>
              <a:t> and </a:t>
            </a:r>
            <a:r>
              <a:rPr lang="en-US" sz="2600" dirty="0" err="1"/>
              <a:t>Fucales</a:t>
            </a:r>
            <a:r>
              <a:rPr lang="en-US" sz="2600" dirty="0"/>
              <a:t>. The zoospores produced in </a:t>
            </a:r>
            <a:r>
              <a:rPr lang="en-US" sz="2600" dirty="0" err="1"/>
              <a:t>unilocular</a:t>
            </a:r>
            <a:r>
              <a:rPr lang="en-US" sz="2600" dirty="0"/>
              <a:t> sporangia are haploid, while in </a:t>
            </a:r>
            <a:r>
              <a:rPr lang="en-US" sz="2600" dirty="0" err="1"/>
              <a:t>pleurilocular</a:t>
            </a:r>
            <a:r>
              <a:rPr lang="en-US" sz="2600" dirty="0"/>
              <a:t> sporan­gia they are diploid.</a:t>
            </a:r>
          </a:p>
          <a:p>
            <a:pPr algn="just" fontAlgn="base"/>
            <a:r>
              <a:rPr lang="en-US" sz="2600" dirty="0"/>
              <a:t>c. Sexual reproduction ranges from isogamy (</a:t>
            </a:r>
            <a:r>
              <a:rPr lang="en-US" sz="2600" dirty="0" err="1"/>
              <a:t>Ectocarpales</a:t>
            </a:r>
            <a:r>
              <a:rPr lang="en-US" sz="2600" dirty="0"/>
              <a:t> and </a:t>
            </a:r>
            <a:r>
              <a:rPr lang="en-US" sz="2600" dirty="0" err="1"/>
              <a:t>Sphacela­riales</a:t>
            </a:r>
            <a:r>
              <a:rPr lang="en-US" sz="2600" dirty="0"/>
              <a:t>) to </a:t>
            </a:r>
            <a:r>
              <a:rPr lang="en-US" sz="2600" dirty="0" err="1"/>
              <a:t>oogamy</a:t>
            </a:r>
            <a:r>
              <a:rPr lang="en-US" sz="2600" dirty="0"/>
              <a:t> (</a:t>
            </a:r>
            <a:r>
              <a:rPr lang="en-US" sz="2600" dirty="0" err="1"/>
              <a:t>Fucales</a:t>
            </a:r>
            <a:r>
              <a:rPr lang="en-US" sz="2600" dirty="0"/>
              <a:t>, </a:t>
            </a:r>
            <a:r>
              <a:rPr lang="en-US" sz="2600" dirty="0" err="1"/>
              <a:t>Dictyotales</a:t>
            </a:r>
            <a:r>
              <a:rPr lang="en-US" sz="2600" dirty="0"/>
              <a:t> and </a:t>
            </a:r>
            <a:r>
              <a:rPr lang="en-US" sz="2600" dirty="0" err="1"/>
              <a:t>Laminariales</a:t>
            </a:r>
            <a:r>
              <a:rPr lang="en-US" sz="2600" dirty="0"/>
              <a:t>) through </a:t>
            </a:r>
            <a:r>
              <a:rPr lang="en-US" sz="2600" dirty="0" err="1"/>
              <a:t>anisogamy</a:t>
            </a:r>
            <a:r>
              <a:rPr lang="en-US" sz="2600" dirty="0"/>
              <a:t> (</a:t>
            </a:r>
            <a:r>
              <a:rPr lang="en-US" sz="2600" dirty="0" err="1"/>
              <a:t>Cutleriales</a:t>
            </a:r>
            <a:r>
              <a:rPr lang="en-US" sz="2600" dirty="0"/>
              <a:t> and </a:t>
            </a:r>
            <a:r>
              <a:rPr lang="en-US" sz="2600" dirty="0" err="1"/>
              <a:t>Tilopteridales</a:t>
            </a:r>
            <a:r>
              <a:rPr lang="en-US" sz="26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7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sz="2000" dirty="0"/>
              <a:t>The members show various types of alternation of generations i.e., isomorphic (</a:t>
            </a:r>
            <a:r>
              <a:rPr lang="en-US" sz="2000" dirty="0" err="1"/>
              <a:t>Ectocarpus</a:t>
            </a:r>
            <a:r>
              <a:rPr lang="en-US" sz="2000" dirty="0"/>
              <a:t>), heteromorphic (</a:t>
            </a:r>
            <a:r>
              <a:rPr lang="en-US" sz="2000" dirty="0" err="1"/>
              <a:t>Laminaria</a:t>
            </a:r>
            <a:r>
              <a:rPr lang="en-US" sz="2000" dirty="0"/>
              <a:t>) or </a:t>
            </a:r>
            <a:r>
              <a:rPr lang="en-US" sz="2000" dirty="0" err="1"/>
              <a:t>diplontic</a:t>
            </a:r>
            <a:r>
              <a:rPr lang="en-US" sz="2000" dirty="0"/>
              <a:t> (</a:t>
            </a:r>
            <a:r>
              <a:rPr lang="en-US" sz="2000" dirty="0" err="1"/>
              <a:t>Sargassum</a:t>
            </a:r>
            <a:r>
              <a:rPr lang="en-US" sz="2000" dirty="0"/>
              <a:t>).</a:t>
            </a:r>
          </a:p>
          <a:p>
            <a:pPr algn="just" fontAlgn="base"/>
            <a:r>
              <a:rPr lang="en-US" sz="2000" b="1" dirty="0"/>
              <a:t>The members of </a:t>
            </a:r>
            <a:r>
              <a:rPr lang="en-US" sz="2000" b="1" dirty="0" err="1"/>
              <a:t>Phaeophyceae</a:t>
            </a:r>
            <a:r>
              <a:rPr lang="en-US" sz="2000" b="1" dirty="0"/>
              <a:t> show two types of life cycle:</a:t>
            </a:r>
            <a:endParaRPr lang="en-US" sz="2000" dirty="0"/>
          </a:p>
          <a:p>
            <a:pPr algn="just" fontAlgn="base"/>
            <a:r>
              <a:rPr lang="en-US" sz="2000" dirty="0"/>
              <a:t>1. </a:t>
            </a:r>
            <a:r>
              <a:rPr lang="en-US" sz="2000" dirty="0" err="1"/>
              <a:t>Diplontic</a:t>
            </a:r>
            <a:r>
              <a:rPr lang="en-US" sz="2000" dirty="0"/>
              <a:t> life cycle e.g., </a:t>
            </a:r>
            <a:r>
              <a:rPr lang="en-US" sz="2000" dirty="0" err="1"/>
              <a:t>Sargassum</a:t>
            </a:r>
            <a:r>
              <a:rPr lang="en-US" sz="2000" dirty="0"/>
              <a:t>.</a:t>
            </a:r>
          </a:p>
          <a:p>
            <a:pPr algn="just" fontAlgn="base"/>
            <a:r>
              <a:rPr lang="en-US" sz="2000" dirty="0"/>
              <a:t>2. </a:t>
            </a:r>
            <a:r>
              <a:rPr lang="en-US" sz="2000" dirty="0" err="1"/>
              <a:t>Diplohaplontic</a:t>
            </a:r>
            <a:r>
              <a:rPr lang="en-US" sz="2000" dirty="0"/>
              <a:t> life cycle.</a:t>
            </a:r>
          </a:p>
          <a:p>
            <a:pPr algn="just" fontAlgn="base"/>
            <a:r>
              <a:rPr lang="en-US" sz="2000" cap="all" dirty="0"/>
              <a:t>ADVERTISEMENTS:</a:t>
            </a:r>
          </a:p>
          <a:p>
            <a:pPr algn="just" fontAlgn="base"/>
            <a:r>
              <a:rPr lang="en-US" sz="2000" b="1" dirty="0"/>
              <a:t>It is of two types:</a:t>
            </a:r>
            <a:endParaRPr lang="en-US" sz="2000" dirty="0"/>
          </a:p>
          <a:p>
            <a:pPr algn="just" fontAlgn="base"/>
            <a:r>
              <a:rPr lang="en-US" sz="2000" dirty="0"/>
              <a:t>i. Isomorphic type e.g., </a:t>
            </a:r>
            <a:r>
              <a:rPr lang="en-US" sz="2000" dirty="0" err="1"/>
              <a:t>Ectocarpus</a:t>
            </a:r>
            <a:r>
              <a:rPr lang="en-US" sz="2000" dirty="0"/>
              <a:t>.</a:t>
            </a:r>
          </a:p>
          <a:p>
            <a:pPr algn="just" fontAlgn="base"/>
            <a:r>
              <a:rPr lang="en-US" sz="2000" dirty="0"/>
              <a:t>ii. Heteromorphic type e.g., </a:t>
            </a:r>
            <a:r>
              <a:rPr lang="en-US" sz="2000" dirty="0" err="1"/>
              <a:t>Laminaria</a:t>
            </a:r>
            <a:r>
              <a:rPr lang="en-US" sz="2000" dirty="0" smtClean="0"/>
              <a:t>.</a:t>
            </a:r>
          </a:p>
          <a:p>
            <a:pPr algn="just" fontAlgn="base"/>
            <a:r>
              <a:rPr lang="en-US" sz="2000" dirty="0">
                <a:hlinkClick r:id="rId2"/>
              </a:rPr>
              <a:t>http://www.biologydiscussion.com/algae/phaeophyceae-brown-algae-description-and-classification/46948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04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Ectocarpous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link </a:t>
            </a:r>
            <a:r>
              <a:rPr lang="en-US" dirty="0">
                <a:hlinkClick r:id="rId2"/>
              </a:rPr>
              <a:t>http://www.biologydiscussion.com/algae/ectocarpus-occurrence-features-and-reproduction/46968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36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Rodophyta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i="1" dirty="0"/>
              <a:t>Characteristics</a:t>
            </a:r>
            <a:r>
              <a:rPr lang="en-US" sz="2000" dirty="0"/>
              <a:t>: The red </a:t>
            </a:r>
            <a:r>
              <a:rPr lang="en-US" sz="2000" dirty="0" err="1"/>
              <a:t>colour</a:t>
            </a:r>
            <a:r>
              <a:rPr lang="en-US" sz="2000" dirty="0"/>
              <a:t> of these algae results from the pigments </a:t>
            </a:r>
            <a:r>
              <a:rPr lang="en-US" sz="2000" dirty="0" err="1"/>
              <a:t>phycoerythrin</a:t>
            </a:r>
            <a:r>
              <a:rPr lang="en-US" sz="2000" dirty="0"/>
              <a:t> and </a:t>
            </a:r>
            <a:r>
              <a:rPr lang="en-US" sz="2000" dirty="0" err="1"/>
              <a:t>phycocyanin</a:t>
            </a:r>
            <a:r>
              <a:rPr lang="en-US" sz="2000" dirty="0"/>
              <a:t>; this masks the other pigments, Chlorophyll </a:t>
            </a:r>
            <a:r>
              <a:rPr lang="en-US" sz="2000" i="1" dirty="0"/>
              <a:t>a</a:t>
            </a:r>
            <a:r>
              <a:rPr lang="en-US" sz="2000" dirty="0"/>
              <a:t> (no Chlorophyll b), beta-carotene and a number of unique </a:t>
            </a:r>
            <a:r>
              <a:rPr lang="en-US" sz="2000" dirty="0" err="1"/>
              <a:t>xanthophylls</a:t>
            </a:r>
            <a:r>
              <a:rPr lang="en-US" sz="2000" dirty="0"/>
              <a:t>. The main reserves are typically </a:t>
            </a:r>
            <a:r>
              <a:rPr lang="en-US" sz="2000" dirty="0" err="1"/>
              <a:t>floridean</a:t>
            </a:r>
            <a:r>
              <a:rPr lang="en-US" sz="2000" dirty="0"/>
              <a:t> starch, and </a:t>
            </a:r>
            <a:r>
              <a:rPr lang="en-US" sz="2000" dirty="0" err="1"/>
              <a:t>floridoside</a:t>
            </a:r>
            <a:r>
              <a:rPr lang="en-US" sz="2000" dirty="0"/>
              <a:t>; true starch like that of higher plants and green algae is absent. The walls are made of cellulose and </a:t>
            </a:r>
            <a:r>
              <a:rPr lang="en-US" sz="2000" dirty="0">
                <a:hlinkClick r:id="rId2"/>
              </a:rPr>
              <a:t>agars</a:t>
            </a:r>
            <a:r>
              <a:rPr lang="en-US" sz="2000" dirty="0"/>
              <a:t> and </a:t>
            </a:r>
            <a:r>
              <a:rPr lang="en-US" sz="2000" dirty="0" err="1">
                <a:hlinkClick r:id="rId3"/>
              </a:rPr>
              <a:t>carrageenans</a:t>
            </a:r>
            <a:r>
              <a:rPr lang="en-US" sz="2000" dirty="0"/>
              <a:t>, both long-chained polysaccharide in widespread commercial use. There are some unicellular representatives of diverse origin; more complex </a:t>
            </a:r>
            <a:r>
              <a:rPr lang="en-US" sz="2000" dirty="0" err="1"/>
              <a:t>thalli</a:t>
            </a:r>
            <a:r>
              <a:rPr lang="en-US" sz="2000" dirty="0"/>
              <a:t> are built up of filaments.</a:t>
            </a:r>
          </a:p>
        </p:txBody>
      </p:sp>
    </p:spTree>
    <p:extLst>
      <p:ext uri="{BB962C8B-B14F-4D97-AF65-F5344CB8AC3E}">
        <p14:creationId xmlns:p14="http://schemas.microsoft.com/office/powerpoint/2010/main" val="306973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Cyanophyta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12520"/>
            <a:ext cx="6400800" cy="574548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Prokaryote also called blue green algae</a:t>
            </a:r>
          </a:p>
          <a:p>
            <a:r>
              <a:rPr lang="en-US" dirty="0" smtClean="0"/>
              <a:t>Mostly present in aquatic habitat </a:t>
            </a:r>
          </a:p>
          <a:p>
            <a:r>
              <a:rPr lang="en-US" dirty="0" smtClean="0"/>
              <a:t>Single celled/ colonial/ Filamentous</a:t>
            </a:r>
          </a:p>
          <a:p>
            <a:r>
              <a:rPr lang="en-US" dirty="0" smtClean="0"/>
              <a:t>Vegetative cells are photosynthetic</a:t>
            </a:r>
          </a:p>
          <a:p>
            <a:r>
              <a:rPr lang="en-US" dirty="0" smtClean="0"/>
              <a:t>Specialized </a:t>
            </a:r>
            <a:r>
              <a:rPr lang="en-US" dirty="0" err="1" smtClean="0"/>
              <a:t>cella</a:t>
            </a:r>
            <a:r>
              <a:rPr lang="en-US" dirty="0" smtClean="0"/>
              <a:t> – </a:t>
            </a:r>
            <a:r>
              <a:rPr lang="en-US" dirty="0" err="1" smtClean="0"/>
              <a:t>Hetrocysts</a:t>
            </a:r>
            <a:r>
              <a:rPr lang="en-US" dirty="0" smtClean="0"/>
              <a:t> (</a:t>
            </a:r>
            <a:r>
              <a:rPr lang="en-US" dirty="0" err="1" smtClean="0"/>
              <a:t>barell</a:t>
            </a:r>
            <a:r>
              <a:rPr lang="en-US" dirty="0" smtClean="0"/>
              <a:t> shaped cells), contain enzyme </a:t>
            </a:r>
            <a:r>
              <a:rPr lang="en-US" dirty="0" err="1" smtClean="0"/>
              <a:t>nitrogenase</a:t>
            </a:r>
            <a:r>
              <a:rPr lang="en-US" dirty="0" smtClean="0"/>
              <a:t> for </a:t>
            </a:r>
            <a:r>
              <a:rPr lang="en-US" dirty="0" err="1" smtClean="0"/>
              <a:t>nitrogenfixation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Has the pigment chlorophyll, the pigment </a:t>
            </a:r>
            <a:r>
              <a:rPr lang="en-US" dirty="0" err="1" smtClean="0"/>
              <a:t>phycobilin</a:t>
            </a:r>
            <a:r>
              <a:rPr lang="en-US" dirty="0" smtClean="0"/>
              <a:t> carotenoid </a:t>
            </a:r>
            <a:r>
              <a:rPr lang="en-US" dirty="0"/>
              <a:t>and consisting of </a:t>
            </a:r>
            <a:r>
              <a:rPr lang="en-US" dirty="0" err="1"/>
              <a:t>phycocyanin</a:t>
            </a:r>
            <a:r>
              <a:rPr lang="en-US" dirty="0"/>
              <a:t> (blue), and </a:t>
            </a:r>
            <a:r>
              <a:rPr lang="en-US" dirty="0" err="1" smtClean="0"/>
              <a:t>phycoerithrin</a:t>
            </a:r>
            <a:r>
              <a:rPr lang="en-US" dirty="0" smtClean="0"/>
              <a:t> </a:t>
            </a:r>
            <a:r>
              <a:rPr lang="en-US" dirty="0"/>
              <a:t>(red). T</a:t>
            </a:r>
            <a:r>
              <a:rPr lang="en-US" dirty="0" smtClean="0"/>
              <a:t>hese </a:t>
            </a:r>
            <a:r>
              <a:rPr lang="en-US" dirty="0"/>
              <a:t>pigments create a bluish green color</a:t>
            </a:r>
            <a:r>
              <a:rPr lang="en-US" dirty="0" smtClean="0"/>
              <a:t>.</a:t>
            </a:r>
            <a:endParaRPr lang="en-US" dirty="0"/>
          </a:p>
          <a:p>
            <a:pPr fontAlgn="base"/>
            <a:r>
              <a:rPr lang="en-US" dirty="0"/>
              <a:t>4.      Chlorophyll is not contained within the chloroplasts, but scattered throughout the protoplasm.</a:t>
            </a:r>
          </a:p>
          <a:p>
            <a:r>
              <a:rPr lang="en-US" dirty="0"/>
              <a:t>The      body structure is simple, the cell walls contain pectin, hemicellulose and cellulose are sometimes in the form of mucus.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94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000" dirty="0"/>
              <a:t>A very important group of red algae is the coralline algae, which secrete calcium carbonate onto the surface of their cells. Some of these corallines are articulated (right, </a:t>
            </a:r>
            <a:r>
              <a:rPr lang="en-US" sz="2000" i="1" dirty="0" err="1"/>
              <a:t>Corallina</a:t>
            </a:r>
            <a:r>
              <a:rPr lang="en-US" sz="2000" dirty="0"/>
              <a:t>, with flexible erect branches; others are </a:t>
            </a:r>
            <a:r>
              <a:rPr lang="en-US" sz="2000" dirty="0" err="1"/>
              <a:t>crustose</a:t>
            </a:r>
            <a:r>
              <a:rPr lang="en-US" sz="2000" dirty="0"/>
              <a:t> (below). These </a:t>
            </a:r>
            <a:r>
              <a:rPr lang="en-US" sz="2000" dirty="0">
                <a:hlinkClick r:id="rId2"/>
              </a:rPr>
              <a:t>corallines</a:t>
            </a:r>
            <a:r>
              <a:rPr lang="en-US" sz="2000" dirty="0"/>
              <a:t> have been used in bone-replacement therapies. Coralline algae were used in ancient times as </a:t>
            </a:r>
            <a:r>
              <a:rPr lang="en-US" sz="2000" dirty="0" err="1"/>
              <a:t>vermifuges</a:t>
            </a:r>
            <a:r>
              <a:rPr lang="en-US" sz="2000" dirty="0"/>
              <a:t>, thus the binomial </a:t>
            </a:r>
            <a:r>
              <a:rPr lang="en-US" sz="2000" i="1" dirty="0" err="1"/>
              <a:t>Corallina</a:t>
            </a:r>
            <a:r>
              <a:rPr lang="en-US" sz="2000" i="1" dirty="0"/>
              <a:t> </a:t>
            </a:r>
            <a:r>
              <a:rPr lang="en-US" sz="2000" i="1" dirty="0" err="1"/>
              <a:t>officinalis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Several red algae are </a:t>
            </a:r>
            <a:r>
              <a:rPr lang="en-US" sz="2000" dirty="0">
                <a:hlinkClick r:id="rId3"/>
              </a:rPr>
              <a:t>eaten</a:t>
            </a:r>
            <a:r>
              <a:rPr lang="en-US" sz="2000" dirty="0"/>
              <a:t>: best known amongst these is </a:t>
            </a:r>
            <a:r>
              <a:rPr lang="en-US" sz="2000" dirty="0" err="1"/>
              <a:t>dulse</a:t>
            </a:r>
            <a:r>
              <a:rPr lang="en-US" sz="2000" dirty="0"/>
              <a:t> (</a:t>
            </a:r>
            <a:r>
              <a:rPr lang="en-US" sz="2000" i="1" dirty="0" err="1">
                <a:hlinkClick r:id="rId4"/>
              </a:rPr>
              <a:t>Palmaria</a:t>
            </a:r>
            <a:r>
              <a:rPr lang="en-US" sz="2000" i="1" dirty="0">
                <a:hlinkClick r:id="rId4"/>
              </a:rPr>
              <a:t> </a:t>
            </a:r>
            <a:r>
              <a:rPr lang="en-US" sz="2000" i="1" dirty="0" err="1">
                <a:hlinkClick r:id="rId4"/>
              </a:rPr>
              <a:t>palmata</a:t>
            </a:r>
            <a:r>
              <a:rPr lang="en-US" sz="2000" dirty="0"/>
              <a:t> above) and Carrageen Moss (</a:t>
            </a:r>
            <a:r>
              <a:rPr lang="en-US" sz="2000" i="1" dirty="0" err="1">
                <a:hlinkClick r:id="rId5"/>
              </a:rPr>
              <a:t>Chondrus</a:t>
            </a:r>
            <a:r>
              <a:rPr lang="en-US" sz="2000" i="1" dirty="0">
                <a:hlinkClick r:id="rId5"/>
              </a:rPr>
              <a:t> </a:t>
            </a:r>
            <a:r>
              <a:rPr lang="en-US" sz="2000" i="1" dirty="0" err="1">
                <a:hlinkClick r:id="rId5"/>
              </a:rPr>
              <a:t>crispus</a:t>
            </a:r>
            <a:r>
              <a:rPr lang="en-US" sz="2000" dirty="0"/>
              <a:t> and </a:t>
            </a:r>
            <a:r>
              <a:rPr lang="en-US" sz="2000" i="1" dirty="0" err="1">
                <a:hlinkClick r:id="rId6"/>
              </a:rPr>
              <a:t>Mastocarpus</a:t>
            </a:r>
            <a:r>
              <a:rPr lang="en-US" sz="2000" i="1" dirty="0">
                <a:hlinkClick r:id="rId6"/>
              </a:rPr>
              <a:t> </a:t>
            </a:r>
            <a:r>
              <a:rPr lang="en-US" sz="2000" i="1" dirty="0" err="1">
                <a:hlinkClick r:id="rId6"/>
              </a:rPr>
              <a:t>stellatus</a:t>
            </a:r>
            <a:r>
              <a:rPr lang="en-US" sz="2000" dirty="0"/>
              <a:t>).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The red algae </a:t>
            </a:r>
            <a:r>
              <a:rPr lang="en-US" sz="2000" i="1" dirty="0" err="1">
                <a:hlinkClick r:id="rId7"/>
              </a:rPr>
              <a:t>Kappaphycus</a:t>
            </a:r>
            <a:r>
              <a:rPr lang="en-US" sz="2000" dirty="0"/>
              <a:t> and </a:t>
            </a:r>
            <a:r>
              <a:rPr lang="en-US" sz="2000" i="1" dirty="0" err="1">
                <a:hlinkClick r:id="rId8"/>
              </a:rPr>
              <a:t>Betaphycus</a:t>
            </a:r>
            <a:r>
              <a:rPr lang="en-US" sz="2000" dirty="0"/>
              <a:t> are now the most important sources of </a:t>
            </a:r>
            <a:r>
              <a:rPr lang="en-US" sz="2000" dirty="0">
                <a:hlinkClick r:id="rId9"/>
              </a:rPr>
              <a:t>carrageenan</a:t>
            </a:r>
            <a:r>
              <a:rPr lang="en-US" sz="2000" dirty="0"/>
              <a:t>, a commonly used ingredient in food, </a:t>
            </a:r>
            <a:r>
              <a:rPr lang="en-US" sz="2000" dirty="0" err="1"/>
              <a:t>particuarly</a:t>
            </a:r>
            <a:r>
              <a:rPr lang="en-US" sz="2000" dirty="0"/>
              <a:t> yoghurts, chocolate milk and </a:t>
            </a:r>
            <a:r>
              <a:rPr lang="en-US" sz="2000" dirty="0" err="1"/>
              <a:t>repared</a:t>
            </a:r>
            <a:r>
              <a:rPr lang="en-US" sz="2000" dirty="0"/>
              <a:t> puddings. </a:t>
            </a:r>
            <a:r>
              <a:rPr lang="en-US" sz="2000" i="1" dirty="0" err="1">
                <a:hlinkClick r:id="rId10"/>
              </a:rPr>
              <a:t>Gracilaria</a:t>
            </a:r>
            <a:r>
              <a:rPr lang="en-US" sz="2000" dirty="0"/>
              <a:t>, </a:t>
            </a:r>
            <a:r>
              <a:rPr lang="en-US" sz="2000" i="1" dirty="0" err="1">
                <a:hlinkClick r:id="rId11"/>
              </a:rPr>
              <a:t>Gelidium</a:t>
            </a:r>
            <a:r>
              <a:rPr lang="en-US" sz="2000" dirty="0"/>
              <a:t>, </a:t>
            </a:r>
            <a:r>
              <a:rPr lang="en-US" sz="2000" i="1" dirty="0" err="1">
                <a:hlinkClick r:id="rId12"/>
              </a:rPr>
              <a:t>Pterocladia</a:t>
            </a:r>
            <a:r>
              <a:rPr lang="en-US" sz="2000" dirty="0"/>
              <a:t> and other red algae are used in the manufacture of the all-important </a:t>
            </a:r>
            <a:r>
              <a:rPr lang="en-US" sz="2000" dirty="0">
                <a:hlinkClick r:id="rId13"/>
              </a:rPr>
              <a:t>agar</a:t>
            </a:r>
            <a:r>
              <a:rPr lang="en-US" sz="2000" dirty="0"/>
              <a:t>, used widely as a growth medium for microorganisms, and for food and biotechnological applications.</a:t>
            </a:r>
          </a:p>
        </p:txBody>
      </p:sp>
    </p:spTree>
    <p:extLst>
      <p:ext uri="{BB962C8B-B14F-4D97-AF65-F5344CB8AC3E}">
        <p14:creationId xmlns:p14="http://schemas.microsoft.com/office/powerpoint/2010/main" val="4246597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http://www.seaweed.ie/algae/rhodophyta.php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14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Batrachospermum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http://www.yourarticlelibrary.com/reproduction/batrachospermaceae-the-occurrence-structure-and-reproduction-of-family/7480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0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the middle of the cell there is a section which is colorless containing DNA and RNA</a:t>
            </a:r>
            <a:r>
              <a:rPr lang="en-US" dirty="0" smtClean="0"/>
              <a:t>.</a:t>
            </a:r>
          </a:p>
          <a:p>
            <a:r>
              <a:rPr lang="en-US" dirty="0"/>
              <a:t> There is a reserve of glycogen as a food substance and there beside the </a:t>
            </a:r>
            <a:r>
              <a:rPr lang="en-US" dirty="0" smtClean="0"/>
              <a:t>granules.</a:t>
            </a:r>
          </a:p>
          <a:p>
            <a:pPr fontAlgn="base"/>
            <a:r>
              <a:rPr lang="en-US" dirty="0"/>
              <a:t>Green algae blue shaped filaments can also form a thick-walled spores that are resistant to hot and dry and </a:t>
            </a:r>
            <a:r>
              <a:rPr lang="en-US" dirty="0" smtClean="0"/>
              <a:t>can </a:t>
            </a:r>
            <a:r>
              <a:rPr lang="en-US" dirty="0"/>
              <a:t>bind N (nitrogen) is </a:t>
            </a:r>
            <a:r>
              <a:rPr lang="en-US" dirty="0" smtClean="0"/>
              <a:t>heterocyst.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Cyanophyta</a:t>
            </a:r>
            <a:r>
              <a:rPr lang="en-US" dirty="0"/>
              <a:t> members are generally found in freshwater and humid places. In </a:t>
            </a:r>
            <a:r>
              <a:rPr lang="en-US" dirty="0" smtClean="0"/>
              <a:t>addition to that they live </a:t>
            </a:r>
            <a:r>
              <a:rPr lang="en-US" dirty="0"/>
              <a:t>in hot water with temperatures reaching 85 ° C.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species can live in polluted water and can be used as an indicator of organic pollution.</a:t>
            </a:r>
          </a:p>
        </p:txBody>
      </p:sp>
    </p:spTree>
    <p:extLst>
      <p:ext uri="{BB962C8B-B14F-4D97-AF65-F5344CB8AC3E}">
        <p14:creationId xmlns:p14="http://schemas.microsoft.com/office/powerpoint/2010/main" val="242471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/>
              <a:t>Cyanobacteria body constituent cell structure similar to Gram-negative bacterial cell</a:t>
            </a:r>
            <a:r>
              <a:rPr lang="en-US" dirty="0" smtClean="0"/>
              <a:t>, </a:t>
            </a:r>
            <a:r>
              <a:rPr lang="en-US" dirty="0"/>
              <a:t>cell wall containing peptidoglycan layer thin. </a:t>
            </a:r>
            <a:endParaRPr lang="en-US" dirty="0" smtClean="0"/>
          </a:p>
          <a:p>
            <a:pPr fontAlgn="base"/>
            <a:r>
              <a:rPr lang="en-US" dirty="0" smtClean="0"/>
              <a:t>Cyanobacteria </a:t>
            </a:r>
            <a:r>
              <a:rPr lang="en-US" dirty="0"/>
              <a:t>cell consists of parts, namely the mucus layer, the cell wall, plasma membrane, photosynthetic membranes, </a:t>
            </a:r>
            <a:r>
              <a:rPr lang="en-US" dirty="0" err="1"/>
              <a:t>mesosom</a:t>
            </a:r>
            <a:r>
              <a:rPr lang="en-US" dirty="0"/>
              <a:t>, cytoplasm, ribosomes, granule storage, gas vacuole, protein dense, and nucleoplasm (DNA).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52882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layer of mucus, blanketing the cell wall. Mucus helps </a:t>
            </a:r>
            <a:r>
              <a:rPr lang="en-US" dirty="0" smtClean="0"/>
              <a:t>in  sliding motion in </a:t>
            </a:r>
            <a:r>
              <a:rPr lang="en-US" dirty="0"/>
              <a:t>unicellular cyanobacteria, as well as </a:t>
            </a:r>
            <a:r>
              <a:rPr lang="en-US" dirty="0" smtClean="0"/>
              <a:t>vibrate  </a:t>
            </a:r>
            <a:r>
              <a:rPr lang="en-US" dirty="0"/>
              <a:t>back and forth motion (</a:t>
            </a:r>
            <a:r>
              <a:rPr lang="en-US" dirty="0" smtClean="0"/>
              <a:t>oscillation) For </a:t>
            </a:r>
            <a:r>
              <a:rPr lang="en-US" dirty="0"/>
              <a:t>example </a:t>
            </a:r>
            <a:r>
              <a:rPr lang="en-US" dirty="0" err="1"/>
              <a:t>Oscillatoria</a:t>
            </a:r>
            <a:r>
              <a:rPr lang="en-US" dirty="0"/>
              <a:t> sp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The cell wall, contains a thin peptidoglycan layer and serves to provide a fixed form in algae and protects the cell contents.</a:t>
            </a:r>
          </a:p>
          <a:p>
            <a:r>
              <a:rPr lang="en-US" dirty="0"/>
              <a:t>The cell membrane (plasma membrane), is selectively permeable and serves wraps cytoplasm and regulates the exchange of substances.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4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5364480"/>
          </a:xfrm>
        </p:spPr>
        <p:txBody>
          <a:bodyPr>
            <a:noAutofit/>
          </a:bodyPr>
          <a:lstStyle/>
          <a:p>
            <a:pPr fontAlgn="base"/>
            <a:r>
              <a:rPr lang="en-US" sz="1600" dirty="0" err="1"/>
              <a:t>Mesosom</a:t>
            </a:r>
            <a:r>
              <a:rPr lang="en-US" sz="1600" dirty="0"/>
              <a:t>, a membrane protrusion into the cytoplasm and serves to produce energy</a:t>
            </a:r>
            <a:r>
              <a:rPr lang="en-US" sz="1600" dirty="0" smtClean="0"/>
              <a:t>.</a:t>
            </a:r>
            <a:endParaRPr lang="en-US" sz="1600" dirty="0"/>
          </a:p>
          <a:p>
            <a:pPr fontAlgn="base"/>
            <a:r>
              <a:rPr lang="en-US" sz="1600" dirty="0"/>
              <a:t>Cytoplasm, a colloidal solution composed of water, protein, fat, sugar, minerals, and enzymes. In the cytoplasm are ribosomes , granule storage, gas vacuole, protein dense, and nucleoplasm (DNA).</a:t>
            </a:r>
          </a:p>
          <a:p>
            <a:pPr fontAlgn="base"/>
            <a:r>
              <a:rPr lang="en-US" sz="1600" dirty="0" smtClean="0"/>
              <a:t>The </a:t>
            </a:r>
            <a:r>
              <a:rPr lang="en-US" sz="1600" dirty="0"/>
              <a:t>ribosome, a tiny organelles that function for protein synthesis.</a:t>
            </a:r>
          </a:p>
          <a:p>
            <a:pPr fontAlgn="base"/>
            <a:r>
              <a:rPr lang="en-US" sz="1600" dirty="0"/>
              <a:t>Gas vacuoles, filled with air that causes the body Cyanobacteria can float on the water surface, so it gets sunlight for photosynthesis.</a:t>
            </a:r>
          </a:p>
          <a:p>
            <a:pPr fontAlgn="base"/>
            <a:r>
              <a:rPr lang="en-US" sz="1600" dirty="0"/>
              <a:t>Nucleoid, is the genetic material that is composed of DNA and are not surrounded by a membrane. Nucleoid contained in a specific location.</a:t>
            </a:r>
          </a:p>
          <a:p>
            <a:r>
              <a:rPr lang="en-US" sz="1600" dirty="0"/>
              <a:t>Photosynthetic membrane (thylakoid membrane), the folding of the plasma membrane toward the cytoplasm that serve to photosynthesize. Photosynthetic membranes containing chlorophyll (green), carotene, and other photosynthetic pigments, among others </a:t>
            </a:r>
            <a:r>
              <a:rPr lang="en-US" sz="1600" dirty="0" err="1"/>
              <a:t>fikoeritrin</a:t>
            </a:r>
            <a:r>
              <a:rPr lang="en-US" sz="1600" dirty="0"/>
              <a:t> (red) and </a:t>
            </a:r>
            <a:r>
              <a:rPr lang="en-US" sz="1600" dirty="0" err="1"/>
              <a:t>phycocyanin</a:t>
            </a:r>
            <a:r>
              <a:rPr lang="en-US" sz="1600" dirty="0"/>
              <a:t> (blue). The combination of these pigments cause Cyanobacteria different colors, such as yellow, red, brown, violet, bright green, bluish-green, even black.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865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Asexual reproduction, by fragmentation and </a:t>
            </a:r>
            <a:r>
              <a:rPr lang="en-US" dirty="0" err="1" smtClean="0"/>
              <a:t>akinete</a:t>
            </a:r>
            <a:r>
              <a:rPr lang="en-US" dirty="0" smtClean="0"/>
              <a:t> 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08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</TotalTime>
  <Words>1196</Words>
  <Application>Microsoft Office PowerPoint</Application>
  <PresentationFormat>On-screen Show (4:3)</PresentationFormat>
  <Paragraphs>119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ALGAE</vt:lpstr>
      <vt:lpstr>Algae</vt:lpstr>
      <vt:lpstr>Cyanophyta</vt:lpstr>
      <vt:lpstr>PowerPoint Presentation</vt:lpstr>
      <vt:lpstr>Habitat</vt:lpstr>
      <vt:lpstr>Cell Structure</vt:lpstr>
      <vt:lpstr>PowerPoint Presentation</vt:lpstr>
      <vt:lpstr>PowerPoint Presentation</vt:lpstr>
      <vt:lpstr>Reproduction</vt:lpstr>
      <vt:lpstr>PowerPoint Presentation</vt:lpstr>
      <vt:lpstr>NOSTOC</vt:lpstr>
      <vt:lpstr>NOSTOC</vt:lpstr>
      <vt:lpstr>PowerPoint Presentation</vt:lpstr>
      <vt:lpstr>PowerPoint Presentation</vt:lpstr>
      <vt:lpstr>LINKS/URLS</vt:lpstr>
      <vt:lpstr>chlorophyta</vt:lpstr>
      <vt:lpstr>VolVox</vt:lpstr>
      <vt:lpstr>Charophyta</vt:lpstr>
      <vt:lpstr>Chara</vt:lpstr>
      <vt:lpstr>Phaeophyta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Ectocarpous</vt:lpstr>
      <vt:lpstr>Rodophyta</vt:lpstr>
      <vt:lpstr>PowerPoint Presentation</vt:lpstr>
      <vt:lpstr>PowerPoint Presentation</vt:lpstr>
      <vt:lpstr>Batrachospermum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ALGAE</dc:title>
  <dc:creator>Yasir</dc:creator>
  <cp:lastModifiedBy>Yasir</cp:lastModifiedBy>
  <cp:revision>21</cp:revision>
  <dcterms:created xsi:type="dcterms:W3CDTF">2020-05-07T20:49:35Z</dcterms:created>
  <dcterms:modified xsi:type="dcterms:W3CDTF">2020-05-12T08:37:03Z</dcterms:modified>
</cp:coreProperties>
</file>